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AD9CE-9555-4053-A520-533D31D225E6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B9EED-70D4-4D83-84CC-3E494924BB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AD9CE-9555-4053-A520-533D31D225E6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B9EED-70D4-4D83-84CC-3E494924B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AD9CE-9555-4053-A520-533D31D225E6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B9EED-70D4-4D83-84CC-3E494924B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AD9CE-9555-4053-A520-533D31D225E6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B9EED-70D4-4D83-84CC-3E494924B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AD9CE-9555-4053-A520-533D31D225E6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B9EED-70D4-4D83-84CC-3E494924BB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AD9CE-9555-4053-A520-533D31D225E6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B9EED-70D4-4D83-84CC-3E494924B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AD9CE-9555-4053-A520-533D31D225E6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B9EED-70D4-4D83-84CC-3E494924B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AD9CE-9555-4053-A520-533D31D225E6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B9EED-70D4-4D83-84CC-3E494924B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AD9CE-9555-4053-A520-533D31D225E6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B9EED-70D4-4D83-84CC-3E494924BB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AD9CE-9555-4053-A520-533D31D225E6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B9EED-70D4-4D83-84CC-3E494924B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4AD9CE-9555-4053-A520-533D31D225E6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B9EED-70D4-4D83-84CC-3E494924BB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4AD9CE-9555-4053-A520-533D31D225E6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2B9EED-70D4-4D83-84CC-3E494924BB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Impact of Depression and Anxiety on Maternal Perceptions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7406640" cy="175260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Client : Jennifer McCabe, Clinical Psychology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Consultants : Xiaoyu Shen, Sunah Kim, Tae Woo Kim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Professor : Rhonda </a:t>
            </a:r>
            <a:r>
              <a:rPr lang="en-US" dirty="0" err="1" smtClean="0"/>
              <a:t>DeCook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6890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Another thing she wanted to do was..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7406640" cy="46482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Originally, she had two response variable</a:t>
            </a:r>
          </a:p>
          <a:p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Parenting stress </a:t>
            </a:r>
          </a:p>
          <a:p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Parenting stress coming from difficult child behavior.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Then she realized that some questions from parenting stress are related to difficult child behavior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So, she wanted to rearrange her questions and make each set of questions to measure what it is supposed to measure.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-457200"/>
            <a:ext cx="7406640" cy="146890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Visually,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0" y="1676400"/>
            <a:ext cx="2514600" cy="2286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89 difficult child</a:t>
            </a:r>
          </a:p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grpSp>
        <p:nvGrpSpPr>
          <p:cNvPr id="3" name="Group 16"/>
          <p:cNvGrpSpPr/>
          <p:nvPr/>
        </p:nvGrpSpPr>
        <p:grpSpPr>
          <a:xfrm>
            <a:off x="5181600" y="457200"/>
            <a:ext cx="3200400" cy="4345126"/>
            <a:chOff x="1676400" y="1143000"/>
            <a:chExt cx="3200400" cy="4345126"/>
          </a:xfrm>
        </p:grpSpPr>
        <p:sp>
          <p:nvSpPr>
            <p:cNvPr id="4" name="Oval 3"/>
            <p:cNvSpPr/>
            <p:nvPr/>
          </p:nvSpPr>
          <p:spPr>
            <a:xfrm>
              <a:off x="1676400" y="1905000"/>
              <a:ext cx="3200400" cy="30480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/>
            <p:cNvCxnSpPr>
              <a:stCxn id="4" idx="3"/>
              <a:endCxn id="4" idx="6"/>
            </p:cNvCxnSpPr>
            <p:nvPr/>
          </p:nvCxnSpPr>
          <p:spPr>
            <a:xfrm rot="5400000" flipH="1" flipV="1">
              <a:off x="2972128" y="2601960"/>
              <a:ext cx="1077631" cy="27317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905000" y="1143000"/>
              <a:ext cx="2057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36 Parenting stress Questions in total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71800" y="3733800"/>
              <a:ext cx="16764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Only 12 questions related to difficult child used</a:t>
              </a:r>
            </a:p>
            <a:p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33600" y="2152471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4" name="Folded Corner 13"/>
          <p:cNvSpPr/>
          <p:nvPr/>
        </p:nvSpPr>
        <p:spPr>
          <a:xfrm>
            <a:off x="3429000" y="4648200"/>
            <a:ext cx="2743200" cy="1981200"/>
          </a:xfrm>
          <a:prstGeom prst="foldedCorner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19681252">
            <a:off x="3542430" y="3886200"/>
            <a:ext cx="609600" cy="6096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2292046">
            <a:off x="5142630" y="3925170"/>
            <a:ext cx="609600" cy="6096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733800" y="4953000"/>
            <a:ext cx="2057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101 Questions for a new Difficult Child Index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930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Factor 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7406640" cy="1752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19200"/>
            <a:ext cx="6553200" cy="52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Remaining Task for Jennifer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7406640" cy="2819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Checking representativeness of her data. One way could  be T-test between ‘ongoing’ and ‘dropped’ group</a:t>
            </a:r>
          </a:p>
          <a:p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Restructuring or redesigning the survey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609600"/>
            <a:ext cx="7406640" cy="3886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Research Goal</a:t>
            </a:r>
            <a:r>
              <a:rPr lang="en-US" sz="4400" dirty="0" smtClean="0"/>
              <a:t> 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600" dirty="0" smtClean="0"/>
              <a:t>Figuring out how anxiety and  depression is related to parenting stress and parenting stress coming from difficult child behavior</a:t>
            </a:r>
            <a:br>
              <a:rPr lang="en-US" sz="3600" dirty="0" smtClean="0"/>
            </a:b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533400"/>
            <a:ext cx="7406640" cy="993882"/>
          </a:xfrm>
        </p:spPr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94113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Survey question on 52 mothers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Simply put, each set of questions measure anxiety, depression, and parenting stress etc.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Example </a:t>
            </a:r>
          </a:p>
          <a:p>
            <a:r>
              <a:rPr lang="en-US" i="1" dirty="0" smtClean="0"/>
              <a:t>   </a:t>
            </a:r>
          </a:p>
          <a:p>
            <a:r>
              <a:rPr lang="en-US" i="1" dirty="0" smtClean="0"/>
              <a:t>  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4267200"/>
          <a:ext cx="7010400" cy="2286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10400"/>
              </a:tblGrid>
              <a:tr h="941294">
                <a:tc>
                  <a:txBody>
                    <a:bodyPr/>
                    <a:lstStyle/>
                    <a:p>
                      <a:r>
                        <a:rPr lang="en-US" i="1" dirty="0" smtClean="0"/>
                        <a:t>were you so restless or jittery that you paced up and down or couldn't sit still? </a:t>
                      </a:r>
                      <a:r>
                        <a:rPr lang="en-US" i="1" dirty="0" smtClean="0">
                          <a:sym typeface="Wingdings" pitchFamily="2" charset="2"/>
                        </a:rPr>
                        <a:t> measure anxiety</a:t>
                      </a:r>
                      <a:endParaRPr lang="en-US" dirty="0"/>
                    </a:p>
                  </a:txBody>
                  <a:tcPr/>
                </a:tc>
              </a:tr>
              <a:tr h="1344706">
                <a:tc>
                  <a:txBody>
                    <a:bodyPr/>
                    <a:lstStyle/>
                    <a:p>
                      <a:r>
                        <a:rPr lang="en-US" sz="2000" i="1" dirty="0" smtClean="0"/>
                        <a:t>Think carefully and count the number of things which your child does that bother you.  For example, dawdles, refuses to listen,  overactive, cries, interrupts, fights, whines, etc. </a:t>
                      </a:r>
                      <a:r>
                        <a:rPr lang="en-US" sz="2000" i="1" dirty="0" smtClean="0">
                          <a:sym typeface="Wingdings" pitchFamily="2" charset="2"/>
                        </a:rPr>
                        <a:t> measure parenting stress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533400"/>
            <a:ext cx="7406640" cy="993882"/>
          </a:xfrm>
        </p:spPr>
        <p:txBody>
          <a:bodyPr/>
          <a:lstStyle/>
          <a:p>
            <a:r>
              <a:rPr lang="en-US" dirty="0" smtClean="0"/>
              <a:t>Data and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94113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i="1" dirty="0" smtClean="0"/>
              <a:t>   </a:t>
            </a:r>
          </a:p>
          <a:p>
            <a:r>
              <a:rPr lang="en-US" i="1" dirty="0" smtClean="0"/>
              <a:t>  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981200"/>
          <a:ext cx="7010400" cy="4038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05200"/>
                <a:gridCol w="3505200"/>
              </a:tblGrid>
              <a:tr h="88802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Explanatory Variables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Response Variables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56146"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Social Anxiety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Generalized</a:t>
                      </a:r>
                      <a:r>
                        <a:rPr lang="en-US" baseline="0" dirty="0" smtClean="0"/>
                        <a:t> Anxiety</a:t>
                      </a:r>
                    </a:p>
                    <a:p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Depression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           </a:t>
                      </a:r>
                      <a:r>
                        <a:rPr lang="en-US" sz="2800" dirty="0" smtClean="0"/>
                        <a:t>+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Age, Marital Status,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 Parenting Stress Index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694425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 Difficult Child Index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3429000" y="304800"/>
            <a:ext cx="2667000" cy="304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Hypothesis 1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39"/>
          <p:cNvGrpSpPr/>
          <p:nvPr/>
        </p:nvGrpSpPr>
        <p:grpSpPr>
          <a:xfrm>
            <a:off x="1524000" y="914400"/>
            <a:ext cx="6705600" cy="2286000"/>
            <a:chOff x="1600200" y="1219200"/>
            <a:chExt cx="6705600" cy="2286000"/>
          </a:xfrm>
        </p:grpSpPr>
        <p:sp>
          <p:nvSpPr>
            <p:cNvPr id="4" name="Rounded Rectangle 3"/>
            <p:cNvSpPr/>
            <p:nvPr/>
          </p:nvSpPr>
          <p:spPr>
            <a:xfrm>
              <a:off x="1600200" y="1219200"/>
              <a:ext cx="2286000" cy="4572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Social Anxiety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31"/>
            <p:cNvGrpSpPr/>
            <p:nvPr/>
          </p:nvGrpSpPr>
          <p:grpSpPr>
            <a:xfrm>
              <a:off x="1600200" y="1828800"/>
              <a:ext cx="2286000" cy="1066800"/>
              <a:chOff x="1828800" y="1828800"/>
              <a:chExt cx="2286000" cy="1066800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828800" y="1828800"/>
                <a:ext cx="2286000" cy="4572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Generalized Anxiety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1828800" y="2438400"/>
                <a:ext cx="2286000" cy="4572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Depression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Rounded Rectangle 6"/>
            <p:cNvSpPr/>
            <p:nvPr/>
          </p:nvSpPr>
          <p:spPr>
            <a:xfrm>
              <a:off x="6019800" y="1676400"/>
              <a:ext cx="2286000" cy="14478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248400" y="2152650"/>
              <a:ext cx="1905000" cy="36195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Parenting Stress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4495800" y="2286000"/>
              <a:ext cx="1219200" cy="2286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ight Brace 33"/>
            <p:cNvSpPr/>
            <p:nvPr/>
          </p:nvSpPr>
          <p:spPr>
            <a:xfrm>
              <a:off x="4114800" y="1371600"/>
              <a:ext cx="228600" cy="2057400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600200" y="3048000"/>
              <a:ext cx="2286000" cy="4572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Others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40"/>
          <p:cNvGrpSpPr/>
          <p:nvPr/>
        </p:nvGrpSpPr>
        <p:grpSpPr>
          <a:xfrm>
            <a:off x="1600200" y="3810000"/>
            <a:ext cx="6705600" cy="2819400"/>
            <a:chOff x="1600200" y="3810000"/>
            <a:chExt cx="6705600" cy="2819400"/>
          </a:xfrm>
        </p:grpSpPr>
        <p:grpSp>
          <p:nvGrpSpPr>
            <p:cNvPr id="10" name="Group 35"/>
            <p:cNvGrpSpPr/>
            <p:nvPr/>
          </p:nvGrpSpPr>
          <p:grpSpPr>
            <a:xfrm>
              <a:off x="1600200" y="4343400"/>
              <a:ext cx="2286000" cy="1676400"/>
              <a:chOff x="1752600" y="4343400"/>
              <a:chExt cx="2286000" cy="1676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1752600" y="4343400"/>
                <a:ext cx="2286000" cy="4572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Social Anxiety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1752600" y="4953000"/>
                <a:ext cx="2286000" cy="4572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Generalized Anxiety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1752600" y="5562600"/>
                <a:ext cx="2286000" cy="4572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Depression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34"/>
            <p:cNvGrpSpPr/>
            <p:nvPr/>
          </p:nvGrpSpPr>
          <p:grpSpPr>
            <a:xfrm>
              <a:off x="6019800" y="4572000"/>
              <a:ext cx="2286000" cy="1828800"/>
              <a:chOff x="5410200" y="4267200"/>
              <a:chExt cx="2286000" cy="1828800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5410200" y="4267200"/>
                <a:ext cx="2286000" cy="18288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5715000" y="5181600"/>
                <a:ext cx="1828800" cy="685800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Difficult Child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638800" y="4419600"/>
                <a:ext cx="1905000" cy="4572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Parenting Stress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Right Arrow 26"/>
            <p:cNvSpPr/>
            <p:nvPr/>
          </p:nvSpPr>
          <p:spPr>
            <a:xfrm>
              <a:off x="4495800" y="5638800"/>
              <a:ext cx="1752600" cy="152400"/>
            </a:xfrm>
            <a:prstGeom prst="rightArrow">
              <a:avLst/>
            </a:prstGeom>
            <a:scene3d>
              <a:camera prst="orthographicFront">
                <a:rot lat="0" lon="1200000" rev="21000000"/>
              </a:camera>
              <a:lightRig rig="threePt" dir="t"/>
            </a:scene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Brace 27"/>
            <p:cNvSpPr/>
            <p:nvPr/>
          </p:nvSpPr>
          <p:spPr>
            <a:xfrm>
              <a:off x="4114800" y="5181600"/>
              <a:ext cx="228600" cy="685800"/>
            </a:xfrm>
            <a:prstGeom prst="rightBrac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600200" y="6172200"/>
              <a:ext cx="2286000" cy="4572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Others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3581400" y="3810000"/>
              <a:ext cx="2667000" cy="3048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Hypothesis 2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Analysis of Data </a:t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400800" cy="5003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3374"/>
                <a:gridCol w="2597426"/>
              </a:tblGrid>
              <a:tr h="1304151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wanted to see…</a:t>
                      </a:r>
                      <a:endParaRPr lang="en-US" dirty="0"/>
                    </a:p>
                  </a:txBody>
                  <a:tcPr/>
                </a:tc>
              </a:tr>
              <a:tr h="1718449"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Multiple Regression  (2 times)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Multi-collinearty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2. Significance 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3. Coefficient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687969">
                <a:tc>
                  <a:txBody>
                    <a:bodyPr/>
                    <a:lstStyle/>
                    <a:p>
                      <a:r>
                        <a:rPr lang="en-US" dirty="0" smtClean="0"/>
                        <a:t>Factor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see whether she could create a new difficult child index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930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Multi-Collinearity is okay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438400" y="1828800"/>
          <a:ext cx="5042968" cy="4159414"/>
        </p:xfrm>
        <a:graphic>
          <a:graphicData uri="http://schemas.openxmlformats.org/drawingml/2006/table">
            <a:tbl>
              <a:tblPr/>
              <a:tblGrid>
                <a:gridCol w="133599"/>
                <a:gridCol w="1937569"/>
                <a:gridCol w="1524000"/>
                <a:gridCol w="1447800"/>
              </a:tblGrid>
              <a:tr h="240548">
                <a:tc gridSpan="4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5878">
                <a:tc rowSpan="2" grid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Model</a:t>
                      </a:r>
                      <a:r>
                        <a:rPr lang="en-US" altLang="zh-CN" sz="1400" kern="100" baseline="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 1</a:t>
                      </a:r>
                      <a:endParaRPr lang="zh-CN" alt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Model 2</a:t>
                      </a:r>
                      <a:endParaRPr lang="zh-CN" altLang="zh-CN" sz="1400" kern="100" dirty="0" smtClean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VIF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VIF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7682">
                <a:tc rowSpan="7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(Constant)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solidFill>
                          <a:srgbClr val="000000"/>
                        </a:solidFill>
                        <a:latin typeface="Times New Roman"/>
                        <a:ea typeface="宋体"/>
                      </a:endParaRPr>
                    </a:p>
                  </a:txBody>
                  <a:tcPr marL="18991" marR="18991" marT="18991" marB="18991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>
                        <a:solidFill>
                          <a:srgbClr val="000000"/>
                        </a:solidFill>
                        <a:latin typeface="Times New Roman"/>
                        <a:ea typeface="宋体"/>
                      </a:endParaRPr>
                    </a:p>
                  </a:txBody>
                  <a:tcPr marL="18991" marR="18991" marT="18991" marB="189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311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Age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1.582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1.582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311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Education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1.173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1.173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311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Marital Status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1.576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1.576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311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Social 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Anxiety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1.249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1.249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311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Depression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1.596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1.596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311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Generalized Anxiety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1.585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1.585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0548">
                <a:tc gridSpan="4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8991" marR="18991" marT="18991" marB="18991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930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Hypothesis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740664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Model : </a:t>
            </a:r>
          </a:p>
          <a:p>
            <a:r>
              <a:rPr lang="en-US" dirty="0" smtClean="0"/>
              <a:t>Parenting Stress = age + education + </a:t>
            </a:r>
            <a:r>
              <a:rPr lang="en-US" dirty="0" err="1" smtClean="0"/>
              <a:t>maritalstatus</a:t>
            </a:r>
            <a:r>
              <a:rPr lang="en-US" dirty="0" smtClean="0"/>
              <a:t> + Social anxiety + Depression + generalized anxiety</a:t>
            </a:r>
            <a:endParaRPr 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752600" y="2971801"/>
          <a:ext cx="6477001" cy="3657599"/>
        </p:xfrm>
        <a:graphic>
          <a:graphicData uri="http://schemas.openxmlformats.org/drawingml/2006/table">
            <a:tbl>
              <a:tblPr/>
              <a:tblGrid>
                <a:gridCol w="559741"/>
                <a:gridCol w="1759185"/>
                <a:gridCol w="879593"/>
                <a:gridCol w="879593"/>
                <a:gridCol w="874888"/>
                <a:gridCol w="838200"/>
                <a:gridCol w="685801"/>
              </a:tblGrid>
              <a:tr h="269567">
                <a:tc gridSpan="7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err="1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Coefficients</a:t>
                      </a:r>
                      <a:r>
                        <a:rPr lang="en-US" sz="1400" b="1" kern="100" baseline="30000" dirty="0" err="1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a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950579">
                <a:tc rowSpan="2" grid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Model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Unstandardized Coefficients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Standardized Coefficients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t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Sig.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67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B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Std. Error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Beta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80917">
                <a:tc rowSpan="7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(Constant)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125.990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12.595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>
                        <a:solidFill>
                          <a:srgbClr val="000000"/>
                        </a:solidFill>
                        <a:latin typeface="Times New Roman"/>
                        <a:ea typeface="宋体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10.003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.000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956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Age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.075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.036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.290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2.076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.044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956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Education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-.161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1.450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-.013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-.111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.912</a:t>
                      </a:r>
                      <a:endParaRPr lang="zh-CN" sz="1400" b="1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956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Marital Status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-4.251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3.094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-.192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-1.374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.176</a:t>
                      </a:r>
                      <a:endParaRPr lang="zh-CN" sz="1400" b="1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956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Social 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Anxiety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-4.635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2.084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-.277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-2.224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.031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956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Depression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-8.704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2.436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-.502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-3.573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.001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956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Generalized Anxiety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1.229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.745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.231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1.649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.106</a:t>
                      </a:r>
                      <a:endParaRPr lang="zh-CN" sz="1400" b="1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567">
                <a:tc gridSpan="7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a. Dependent Variable: PSI Total Scale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930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Hypothesis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75438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 Model : </a:t>
            </a:r>
          </a:p>
          <a:p>
            <a:r>
              <a:rPr lang="en-US" sz="2000" dirty="0" smtClean="0"/>
              <a:t>Parenting Stress from difficult child  = age + education + </a:t>
            </a:r>
            <a:r>
              <a:rPr lang="en-US" sz="2000" dirty="0" err="1" smtClean="0"/>
              <a:t>maritalstatus</a:t>
            </a:r>
            <a:r>
              <a:rPr lang="en-US" sz="2000" dirty="0" smtClean="0"/>
              <a:t> + Social anxiety + Depression + generalized anxiety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752600" y="2743202"/>
          <a:ext cx="6324602" cy="3809998"/>
        </p:xfrm>
        <a:graphic>
          <a:graphicData uri="http://schemas.openxmlformats.org/drawingml/2006/table">
            <a:tbl>
              <a:tblPr/>
              <a:tblGrid>
                <a:gridCol w="648677"/>
                <a:gridCol w="1864946"/>
                <a:gridCol w="839177"/>
                <a:gridCol w="762000"/>
                <a:gridCol w="914400"/>
                <a:gridCol w="720130"/>
                <a:gridCol w="575272"/>
              </a:tblGrid>
              <a:tr h="264983">
                <a:tc gridSpan="7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err="1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Coefficients</a:t>
                      </a:r>
                      <a:r>
                        <a:rPr lang="en-US" sz="1400" b="1" kern="100" baseline="30000" dirty="0" err="1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a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929518">
                <a:tc rowSpan="2" grid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Model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Unstandardized Coefficients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Standardized Coefficients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t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Sig.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6495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B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Std. Error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Beta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74121">
                <a:tc rowSpan="7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(Constant)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2.343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.434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>
                        <a:solidFill>
                          <a:srgbClr val="000000"/>
                        </a:solidFill>
                        <a:latin typeface="Times New Roman"/>
                        <a:ea typeface="宋体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5.395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.000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49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Age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-.002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.001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-.214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-1.342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.186</a:t>
                      </a:r>
                      <a:endParaRPr lang="zh-CN" sz="1400" b="1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49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Education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.108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.050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.297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2.163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.036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49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Marital Status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.102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.107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.152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.956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.344</a:t>
                      </a:r>
                      <a:endParaRPr lang="zh-CN" sz="1400" b="1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49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Social </a:t>
                      </a: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Anxiety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.157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.072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.310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2.188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.034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49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Depression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.108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.084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.206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1.291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.203</a:t>
                      </a:r>
                      <a:endParaRPr lang="zh-CN" sz="1400" b="1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49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Generalized Anxiety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.011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.026</a:t>
                      </a:r>
                      <a:endParaRPr lang="zh-CN" sz="1400" kern="10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.068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.428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.671</a:t>
                      </a:r>
                      <a:endParaRPr lang="zh-CN" sz="1400" b="1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983">
                <a:tc gridSpan="7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</a:rPr>
                        <a:t>a. Dependent Variable: Difficult child composite item mean</a:t>
                      </a:r>
                      <a:endParaRPr lang="zh-CN" sz="1400" kern="100" dirty="0">
                        <a:solidFill>
                          <a:srgbClr val="000000"/>
                        </a:solidFill>
                        <a:latin typeface="Courier New"/>
                        <a:ea typeface="宋体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133</TotalTime>
  <Words>622</Words>
  <Application>Microsoft Office PowerPoint</Application>
  <PresentationFormat>On-screen Show (4:3)</PresentationFormat>
  <Paragraphs>214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The Impact of Depression and Anxiety on Maternal Perceptions</vt:lpstr>
      <vt:lpstr>Research Goal   Figuring out how anxiety and  depression is related to parenting stress and parenting stress coming from difficult child behavior  </vt:lpstr>
      <vt:lpstr>Data Collection</vt:lpstr>
      <vt:lpstr>Data and Variables</vt:lpstr>
      <vt:lpstr>Slide 5</vt:lpstr>
      <vt:lpstr>Analysis of Data  </vt:lpstr>
      <vt:lpstr>Multi-Collinearity is okay</vt:lpstr>
      <vt:lpstr>Hypothesis 1</vt:lpstr>
      <vt:lpstr>Hypothesis 2</vt:lpstr>
      <vt:lpstr>Another thing she wanted to do was..</vt:lpstr>
      <vt:lpstr>Visually, </vt:lpstr>
      <vt:lpstr>Factor Analysis</vt:lpstr>
      <vt:lpstr>Remaining Task for Jennifer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Depression and Anxiety on Maternal Perceptions</dc:title>
  <dc:creator>tkim12</dc:creator>
  <cp:lastModifiedBy>tkim12</cp:lastModifiedBy>
  <cp:revision>15</cp:revision>
  <dcterms:created xsi:type="dcterms:W3CDTF">2010-03-06T22:04:13Z</dcterms:created>
  <dcterms:modified xsi:type="dcterms:W3CDTF">2010-04-29T18:25:58Z</dcterms:modified>
</cp:coreProperties>
</file>